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1" r:id="rId1"/>
  </p:sldMasterIdLst>
  <p:notesMasterIdLst>
    <p:notesMasterId r:id="rId18"/>
  </p:notesMasterIdLst>
  <p:handoutMasterIdLst>
    <p:handoutMasterId r:id="rId19"/>
  </p:handoutMasterIdLst>
  <p:sldIdLst>
    <p:sldId id="340" r:id="rId2"/>
    <p:sldId id="258" r:id="rId3"/>
    <p:sldId id="266" r:id="rId4"/>
    <p:sldId id="268" r:id="rId5"/>
    <p:sldId id="259" r:id="rId6"/>
    <p:sldId id="269" r:id="rId7"/>
    <p:sldId id="260" r:id="rId8"/>
    <p:sldId id="261" r:id="rId9"/>
    <p:sldId id="270" r:id="rId10"/>
    <p:sldId id="271" r:id="rId11"/>
    <p:sldId id="264" r:id="rId12"/>
    <p:sldId id="257" r:id="rId13"/>
    <p:sldId id="263" r:id="rId14"/>
    <p:sldId id="262" r:id="rId15"/>
    <p:sldId id="265" r:id="rId16"/>
    <p:sldId id="339" r:id="rId17"/>
  </p:sldIdLst>
  <p:sldSz cx="9144000" cy="5143500" type="screen16x9"/>
  <p:notesSz cx="7010400" cy="9296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56" userDrawn="1">
          <p15:clr>
            <a:srgbClr val="A4A3A4"/>
          </p15:clr>
        </p15:guide>
        <p15:guide id="3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>
    <p:kiosk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1E7799"/>
    <a:srgbClr val="2284AA"/>
    <a:srgbClr val="003B71"/>
    <a:srgbClr val="524F4F"/>
    <a:srgbClr val="004D66"/>
    <a:srgbClr val="2B7A9F"/>
    <a:srgbClr val="B700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274" autoAdjust="0"/>
    <p:restoredTop sz="94719" autoAdjust="0"/>
  </p:normalViewPr>
  <p:slideViewPr>
    <p:cSldViewPr snapToGrid="0" snapToObjects="1">
      <p:cViewPr varScale="1">
        <p:scale>
          <a:sx n="185" d="100"/>
          <a:sy n="185" d="100"/>
        </p:scale>
        <p:origin x="176" y="376"/>
      </p:cViewPr>
      <p:guideLst>
        <p:guide orient="horz" pos="2160"/>
        <p:guide pos="2856"/>
        <p:guide orient="horz" pos="16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C289D522-62B5-41C2-BFA8-299781B44391}" type="datetimeFigureOut">
              <a:rPr lang="en-US" smtClean="0"/>
              <a:t>5/25/23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78CDC15F-D038-4190-A80B-8432586BE9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0646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1125680C-C8D5-46BB-9B34-EFBC640F0B8D}" type="datetimeFigureOut">
              <a:rPr lang="en-US" smtClean="0"/>
              <a:t>5/25/23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E47B29C7-399B-4BFF-AE3C-3A1869343F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7816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7B29C7-399B-4BFF-AE3C-3A1869343FA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06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7" name="Google Shape;67;p4:notes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	SD</a:t>
            </a:r>
            <a:endParaRPr/>
          </a:p>
        </p:txBody>
      </p:sp>
      <p:sp>
        <p:nvSpPr>
          <p:cNvPr id="68" name="Google Shape;68;p4:notes"/>
          <p:cNvSpPr txBox="1">
            <a:spLocks noGrp="1"/>
          </p:cNvSpPr>
          <p:nvPr>
            <p:ph type="sldNum" idx="12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476351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>
                <a:solidFill>
                  <a:srgbClr val="1E7799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D8674-72E7-394A-BBC5-B863535363C2}" type="datetimeFigureOut">
              <a:rPr lang="en-US" smtClean="0"/>
              <a:t>5/25/23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FDF5E-DC95-EC4E-AD2F-71970E2720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8255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A2410-A6B3-8F4D-9232-5BF95F9BCD5D}" type="datetimeFigureOut">
              <a:rPr lang="en-US" smtClean="0"/>
              <a:t>5/25/23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A3C82-6911-5B43-A9D4-A2C7B59A2E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8801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A2410-A6B3-8F4D-9232-5BF95F9BCD5D}" type="datetimeFigureOut">
              <a:rPr lang="en-US" smtClean="0"/>
              <a:t>5/25/23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A3C82-6911-5B43-A9D4-A2C7B59A2E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220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D8674-72E7-394A-BBC5-B863535363C2}" type="datetimeFigureOut">
              <a:rPr lang="en-US" smtClean="0"/>
              <a:t>5/25/23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FDF5E-DC95-EC4E-AD2F-71970E2720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404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A2410-A6B3-8F4D-9232-5BF95F9BCD5D}" type="datetimeFigureOut">
              <a:rPr lang="en-US" smtClean="0"/>
              <a:t>5/25/23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A3C82-6911-5B43-A9D4-A2C7B59A2E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0233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A2410-A6B3-8F4D-9232-5BF95F9BCD5D}" type="datetimeFigureOut">
              <a:rPr lang="en-US" smtClean="0"/>
              <a:t>5/25/23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A3C82-6911-5B43-A9D4-A2C7B59A2E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4353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8D8674-72E7-394A-BBC5-B863535363C2}" type="datetimeFigureOut">
              <a:rPr lang="en-US" smtClean="0"/>
              <a:t>5/25/23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5FDF5E-DC95-EC4E-AD2F-71970E2720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6705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7" r:id="rId5"/>
    <p:sldLayoutId id="2147483718" r:id="rId6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rgbClr val="1E7799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19D32F93-50AC-4C46-A5DB-291C60DDB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Orange and purple text on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A128B61C-CEA2-EF97-C345-8D91B1CBD8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6977" y="867331"/>
            <a:ext cx="7210048" cy="1604238"/>
          </a:xfrm>
          <a:prstGeom prst="rect">
            <a:avLst/>
          </a:prstGeom>
        </p:spPr>
      </p:pic>
      <p:sp>
        <p:nvSpPr>
          <p:cNvPr id="23" name="Right Triangle 22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32540" y="2501900"/>
            <a:ext cx="2468880" cy="24003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330" y="467456"/>
            <a:ext cx="8178790" cy="4205911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B99BD83-F0A8-6392-EB3B-0FCB95CBED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6978" y="2571750"/>
            <a:ext cx="6691254" cy="1284978"/>
          </a:xfrm>
        </p:spPr>
        <p:txBody>
          <a:bodyPr anchor="b">
            <a:normAutofit/>
          </a:bodyPr>
          <a:lstStyle/>
          <a:p>
            <a:pPr algn="l"/>
            <a:r>
              <a:rPr lang="en-US" sz="3200" dirty="0"/>
              <a:t>Adding </a:t>
            </a:r>
            <a:r>
              <a:rPr lang="en-US" sz="3200" dirty="0" err="1"/>
              <a:t>SakaiPlus</a:t>
            </a:r>
            <a:r>
              <a:rPr lang="en-US" sz="3200" dirty="0"/>
              <a:t> to Your Current LMS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AD274DE5-FD01-D276-B744-088BCC3AE5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6977" y="3856728"/>
            <a:ext cx="5490973" cy="564874"/>
          </a:xfrm>
        </p:spPr>
        <p:txBody>
          <a:bodyPr anchor="t">
            <a:normAutofit/>
          </a:bodyPr>
          <a:lstStyle/>
          <a:p>
            <a:pPr algn="l"/>
            <a:r>
              <a:rPr lang="en-US" sz="1300"/>
              <a:t>Dr. Charles R. Severance</a:t>
            </a:r>
          </a:p>
          <a:p>
            <a:pPr algn="l"/>
            <a:r>
              <a:rPr lang="en-US" sz="1300"/>
              <a:t>University of Michigan School of Information</a:t>
            </a:r>
          </a:p>
        </p:txBody>
      </p:sp>
    </p:spTree>
    <p:extLst>
      <p:ext uri="{BB962C8B-B14F-4D97-AF65-F5344CB8AC3E}">
        <p14:creationId xmlns:p14="http://schemas.microsoft.com/office/powerpoint/2010/main" val="2837106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6A7802C3-6847-0F51-45DD-2F07C944A59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875"/>
          <a:stretch/>
        </p:blipFill>
        <p:spPr>
          <a:xfrm>
            <a:off x="1" y="1232293"/>
            <a:ext cx="3090876" cy="3632597"/>
          </a:xfrm>
          <a:prstGeom prst="rect">
            <a:avLst/>
          </a:prstGeom>
        </p:spPr>
      </p:pic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71FD4E5-5434-C78F-5E8D-6A0E6970DE4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875"/>
          <a:stretch/>
        </p:blipFill>
        <p:spPr>
          <a:xfrm>
            <a:off x="3026562" y="1232295"/>
            <a:ext cx="3090876" cy="3632596"/>
          </a:xfrm>
          <a:prstGeom prst="rect">
            <a:avLst/>
          </a:prstGeom>
        </p:spPr>
      </p:pic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FA7687F-0E81-48AC-C88E-23D9DD55B04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6875"/>
          <a:stretch/>
        </p:blipFill>
        <p:spPr>
          <a:xfrm>
            <a:off x="6053124" y="1232295"/>
            <a:ext cx="3090876" cy="3632595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34E59CA5-6B25-CF6D-9F55-D84E53844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Fall 22 Modules in Canvas (1/3)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7C75217-05BA-6A74-26F2-E179B23ACCD1}"/>
              </a:ext>
            </a:extLst>
          </p:cNvPr>
          <p:cNvCxnSpPr>
            <a:cxnSpLocks/>
          </p:cNvCxnSpPr>
          <p:nvPr/>
        </p:nvCxnSpPr>
        <p:spPr>
          <a:xfrm>
            <a:off x="6117438" y="1007269"/>
            <a:ext cx="2776531" cy="107156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07077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7A3A3-35E9-54F2-A3EF-80D3ED868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Campus IT Perspective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7F78AA-3784-3F1E-3F01-656D8D28CC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Experiences Using </a:t>
            </a:r>
            <a:r>
              <a:rPr lang="en-US" sz="2800" dirty="0" err="1"/>
              <a:t>SakaiPlus</a:t>
            </a:r>
            <a:r>
              <a:rPr lang="en-US" sz="2800" dirty="0"/>
              <a:t> </a:t>
            </a:r>
            <a:br>
              <a:rPr lang="en-US" sz="2800" dirty="0"/>
            </a:br>
            <a:r>
              <a:rPr lang="en-US" sz="2800" dirty="0"/>
              <a:t>with Canvas </a:t>
            </a:r>
            <a:br>
              <a:rPr lang="en-US" sz="2800" dirty="0"/>
            </a:br>
            <a:r>
              <a:rPr lang="en-US" sz="2800" dirty="0"/>
              <a:t>at University of Michigan</a:t>
            </a:r>
          </a:p>
        </p:txBody>
      </p:sp>
      <p:pic>
        <p:nvPicPr>
          <p:cNvPr id="4" name="Google Shape;285;p14">
            <a:extLst>
              <a:ext uri="{FF2B5EF4-FFF2-40B4-BE49-F238E27FC236}">
                <a16:creationId xmlns:a16="http://schemas.microsoft.com/office/drawing/2014/main" id="{4674C6DB-78AF-DC80-A9B1-B7B68FF1DE57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970929" y="1268016"/>
            <a:ext cx="2815884" cy="31039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228794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55162-59F1-623F-FD4B-9BB41A148B54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4D14D0-6B25-9D5C-F6C5-7A88AFBF080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3806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BF223-2DD1-A970-84D1-FCA85BAE0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Perspective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37E268-F560-2F78-C12E-1667ADDFDE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3288" y="1369219"/>
            <a:ext cx="4512062" cy="3263504"/>
          </a:xfrm>
        </p:spPr>
        <p:txBody>
          <a:bodyPr>
            <a:normAutofit/>
          </a:bodyPr>
          <a:lstStyle/>
          <a:p>
            <a:r>
              <a:rPr lang="en-US" dirty="0"/>
              <a:t>I am teaching the way I like</a:t>
            </a:r>
          </a:p>
          <a:p>
            <a:r>
              <a:rPr lang="en-US" dirty="0"/>
              <a:t>I have much more control over the student UX because of Lessons</a:t>
            </a:r>
          </a:p>
          <a:p>
            <a:r>
              <a:rPr lang="en-US" dirty="0"/>
              <a:t>I am not stuck in an LMS that will never change or grow.</a:t>
            </a:r>
          </a:p>
        </p:txBody>
      </p:sp>
      <p:pic>
        <p:nvPicPr>
          <p:cNvPr id="5" name="Google Shape;284;p14">
            <a:extLst>
              <a:ext uri="{FF2B5EF4-FFF2-40B4-BE49-F238E27FC236}">
                <a16:creationId xmlns:a16="http://schemas.microsoft.com/office/drawing/2014/main" id="{0DDD5083-D6FD-4F79-D4D9-1F10641D6438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6258" y="975102"/>
            <a:ext cx="3428755" cy="342875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619738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81DF08-F376-0238-2A3B-7B8B63D01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Student Perspective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AD25B0-9F89-2C52-8764-34967EF769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9219"/>
            <a:ext cx="4645877" cy="3263504"/>
          </a:xfrm>
        </p:spPr>
        <p:txBody>
          <a:bodyPr>
            <a:normAutofit lnSpcReduction="10000"/>
          </a:bodyPr>
          <a:lstStyle/>
          <a:p>
            <a:r>
              <a:rPr lang="en-US" sz="2800" dirty="0"/>
              <a:t>Zero complaints</a:t>
            </a:r>
          </a:p>
          <a:p>
            <a:r>
              <a:rPr lang="en-US" sz="2800" dirty="0"/>
              <a:t>Students picked it up right away</a:t>
            </a:r>
          </a:p>
          <a:p>
            <a:pPr lvl="1"/>
            <a:r>
              <a:rPr lang="en-US" sz="2400" dirty="0"/>
              <a:t>They use resources outside the LMS across many classes - this was like a publisher site associated with a book</a:t>
            </a:r>
          </a:p>
          <a:p>
            <a:r>
              <a:rPr lang="en-US" sz="2800" dirty="0"/>
              <a:t>They even used Sakai features like the Tasks tool</a:t>
            </a:r>
          </a:p>
        </p:txBody>
      </p:sp>
      <p:pic>
        <p:nvPicPr>
          <p:cNvPr id="5" name="Google Shape;292;p14">
            <a:extLst>
              <a:ext uri="{FF2B5EF4-FFF2-40B4-BE49-F238E27FC236}">
                <a16:creationId xmlns:a16="http://schemas.microsoft.com/office/drawing/2014/main" id="{EBB86383-B5D4-B2A6-25E4-49111FDDFF23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512594" y="1268017"/>
            <a:ext cx="3002756" cy="300275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712933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0A0C40-F967-3965-B2F3-6A8004088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Future Research &gt; 1 LMS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ECF8B-FF57-5822-FCA2-4BB856E016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My goal is to pave the way for multiple LMS systems on a campus</a:t>
            </a:r>
          </a:p>
          <a:p>
            <a:r>
              <a:rPr lang="en-US" sz="2400" dirty="0"/>
              <a:t>I am adding a light LMS capability my </a:t>
            </a:r>
            <a:r>
              <a:rPr lang="en-US" sz="2400" dirty="0" err="1"/>
              <a:t>Tsugi</a:t>
            </a:r>
            <a:r>
              <a:rPr lang="en-US" sz="2400" dirty="0"/>
              <a:t> Learning Object Repository so can teach right in my learning object repository</a:t>
            </a:r>
          </a:p>
          <a:p>
            <a:r>
              <a:rPr lang="en-US" sz="2400" dirty="0"/>
              <a:t>I am working with a grad student and trying to convince her to build a prototype Virtual Reality LMS and plug it in using LTI Advantage</a:t>
            </a:r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956310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B71"/>
              </a:buClr>
              <a:buSzPts val="4000"/>
              <a:buFont typeface="Calibri"/>
              <a:buNone/>
            </a:pPr>
            <a:r>
              <a:rPr lang="en-US" dirty="0"/>
              <a:t>Questions?</a:t>
            </a:r>
            <a:endParaRPr dirty="0"/>
          </a:p>
        </p:txBody>
      </p:sp>
      <p:sp>
        <p:nvSpPr>
          <p:cNvPr id="71" name="Google Shape;71;p4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2400" dirty="0">
                <a:solidFill>
                  <a:schemeClr val="tx1"/>
                </a:solidFill>
              </a:rPr>
              <a:t>Learn more:</a:t>
            </a:r>
          </a:p>
          <a:p>
            <a:pPr lvl="1"/>
            <a:r>
              <a:rPr lang="en-US" sz="2400" dirty="0" err="1">
                <a:solidFill>
                  <a:schemeClr val="tx1"/>
                </a:solidFill>
              </a:rPr>
              <a:t>SakaiLMS</a:t>
            </a:r>
            <a:r>
              <a:rPr lang="en-US" sz="2400" dirty="0">
                <a:solidFill>
                  <a:schemeClr val="tx1"/>
                </a:solidFill>
              </a:rPr>
              <a:t>: </a:t>
            </a:r>
            <a:r>
              <a:rPr lang="en-US" sz="2400" dirty="0" err="1">
                <a:solidFill>
                  <a:schemeClr val="tx1"/>
                </a:solidFill>
              </a:rPr>
              <a:t>www.sakailms.org</a:t>
            </a:r>
            <a:endParaRPr lang="en-US" sz="2400" dirty="0">
              <a:solidFill>
                <a:schemeClr val="tx1"/>
              </a:solidFill>
            </a:endParaRPr>
          </a:p>
          <a:p>
            <a:pPr lvl="1"/>
            <a:r>
              <a:rPr lang="en-US" sz="2400" dirty="0" err="1">
                <a:solidFill>
                  <a:schemeClr val="tx1"/>
                </a:solidFill>
              </a:rPr>
              <a:t>SakaiPlus</a:t>
            </a:r>
            <a:r>
              <a:rPr lang="en-US" sz="2400" dirty="0">
                <a:solidFill>
                  <a:schemeClr val="tx1"/>
                </a:solidFill>
              </a:rPr>
              <a:t>: </a:t>
            </a:r>
            <a:r>
              <a:rPr lang="en-US" sz="2400" dirty="0" err="1">
                <a:solidFill>
                  <a:schemeClr val="tx1"/>
                </a:solidFill>
              </a:rPr>
              <a:t>plus@sakailms.org</a:t>
            </a:r>
            <a:endParaRPr 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44716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93F91-8AA8-72F3-2996-7C3F24C9C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SakaiPlus</a:t>
            </a:r>
            <a:r>
              <a:rPr lang="en-US" dirty="0"/>
              <a:t> TL;DR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5AEC57-0981-9891-EFAF-8F2BF12AAA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9219"/>
            <a:ext cx="4099467" cy="3263504"/>
          </a:xfrm>
        </p:spPr>
        <p:txBody>
          <a:bodyPr/>
          <a:lstStyle/>
          <a:p>
            <a:r>
              <a:rPr lang="en-US" sz="2000" dirty="0"/>
              <a:t>Plugs an entire LMS into an Enterprise LMS with a single link</a:t>
            </a:r>
          </a:p>
          <a:p>
            <a:r>
              <a:rPr lang="en-US" sz="2000" dirty="0"/>
              <a:t>Rosters </a:t>
            </a:r>
            <a:r>
              <a:rPr lang="en-US" sz="1800" dirty="0"/>
              <a:t>and</a:t>
            </a:r>
            <a:r>
              <a:rPr lang="en-US" sz="2000" dirty="0"/>
              <a:t> Grades are synchronized using LTI Advantage</a:t>
            </a:r>
          </a:p>
          <a:p>
            <a:r>
              <a:rPr lang="en-US" sz="2000" dirty="0"/>
              <a:t>Cost and IT Support are on par with a single LTI Tool</a:t>
            </a:r>
          </a:p>
          <a:p>
            <a:r>
              <a:rPr lang="en-US" sz="2000" dirty="0"/>
              <a:t>Give your innovative faculty a choice</a:t>
            </a:r>
          </a:p>
        </p:txBody>
      </p:sp>
      <p:pic>
        <p:nvPicPr>
          <p:cNvPr id="5" name="Picture 4" descr="A picture containing text, book, different&#10;&#10;Description automatically generated">
            <a:extLst>
              <a:ext uri="{FF2B5EF4-FFF2-40B4-BE49-F238E27FC236}">
                <a16:creationId xmlns:a16="http://schemas.microsoft.com/office/drawing/2014/main" id="{36447977-4F20-0ACB-8F5D-AC489242C6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7437" y="770930"/>
            <a:ext cx="3686226" cy="3550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0733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5D5EC-97F0-C9CB-7796-24A4F7136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Year Ago</a:t>
            </a:r>
          </a:p>
        </p:txBody>
      </p:sp>
      <p:pic>
        <p:nvPicPr>
          <p:cNvPr id="5" name="Picture 4" descr="A picture containing person, doll&#10;&#10;Description automatically generated">
            <a:extLst>
              <a:ext uri="{FF2B5EF4-FFF2-40B4-BE49-F238E27FC236}">
                <a16:creationId xmlns:a16="http://schemas.microsoft.com/office/drawing/2014/main" id="{9FA03EE9-ECF4-8FC9-1BB6-0F5F82006E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5634" y="0"/>
            <a:ext cx="3857625" cy="5143500"/>
          </a:xfrm>
          <a:prstGeom prst="rect">
            <a:avLst/>
          </a:prstGeom>
        </p:spPr>
      </p:pic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A2E3A80C-1591-1888-0A84-0DD5CC5F5D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7677" y="1541860"/>
            <a:ext cx="4073621" cy="2334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4797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31DAA2-7A20-3E1D-88FB-0AB401D02A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Dr. Chuck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E7F81E-C161-2F75-C5B8-D8000AEC6F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Co-Founder Sakai 2004</a:t>
            </a:r>
          </a:p>
          <a:p>
            <a:r>
              <a:rPr lang="en-US" sz="2000" dirty="0"/>
              <a:t>Founded Learning Tools Interoperability (LTI) 2004</a:t>
            </a:r>
          </a:p>
          <a:p>
            <a:r>
              <a:rPr lang="en-US" sz="2000" dirty="0"/>
              <a:t>Founded Common Cartridge (2006)</a:t>
            </a:r>
          </a:p>
          <a:p>
            <a:r>
              <a:rPr lang="en-US" sz="2000" dirty="0"/>
              <a:t>Faculty member University of Michigan School of Information 2007-present</a:t>
            </a:r>
          </a:p>
          <a:p>
            <a:r>
              <a:rPr lang="en-US" sz="2000" dirty="0"/>
              <a:t>MOOC Innovator – Coursera 2014</a:t>
            </a:r>
          </a:p>
          <a:p>
            <a:r>
              <a:rPr lang="en-US" sz="2000" dirty="0"/>
              <a:t>Current Chair of the Sakai PMC</a:t>
            </a:r>
          </a:p>
        </p:txBody>
      </p:sp>
      <p:pic>
        <p:nvPicPr>
          <p:cNvPr id="5" name="Picture 4" descr="A person's arm with a tattoo on it&#10;&#10;Description automatically generated with low confidence">
            <a:extLst>
              <a:ext uri="{FF2B5EF4-FFF2-40B4-BE49-F238E27FC236}">
                <a16:creationId xmlns:a16="http://schemas.microsoft.com/office/drawing/2014/main" id="{6C5237E4-5F51-268D-39F6-A99FE0D1E8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9441" y="1123491"/>
            <a:ext cx="3878108" cy="2896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4711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B4C5A7-E928-C93A-33E0-95AC3D573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SakaiPlus</a:t>
            </a:r>
            <a:r>
              <a:rPr lang="en-US" dirty="0"/>
              <a:t> @ University of Michigan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C84783-9D96-7FFA-409C-A157376C66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Initial Development and Testing – 2021</a:t>
            </a:r>
          </a:p>
          <a:p>
            <a:r>
              <a:rPr lang="en-US" dirty="0"/>
              <a:t>Summer 2022</a:t>
            </a:r>
          </a:p>
          <a:p>
            <a:pPr lvl="1"/>
            <a:r>
              <a:rPr lang="en-US" dirty="0"/>
              <a:t>Approval for limited production use in the School of Information</a:t>
            </a:r>
          </a:p>
          <a:p>
            <a:pPr lvl="1"/>
            <a:r>
              <a:rPr lang="en-US" dirty="0"/>
              <a:t>Privacy training</a:t>
            </a:r>
          </a:p>
          <a:p>
            <a:pPr lvl="1"/>
            <a:r>
              <a:rPr lang="en-US" dirty="0"/>
              <a:t>Hosted on </a:t>
            </a:r>
            <a:r>
              <a:rPr lang="en-US" dirty="0" err="1"/>
              <a:t>UMich</a:t>
            </a:r>
            <a:r>
              <a:rPr lang="en-US" dirty="0"/>
              <a:t>-owned AWS resources</a:t>
            </a:r>
          </a:p>
          <a:p>
            <a:r>
              <a:rPr lang="en-US" dirty="0"/>
              <a:t>Fall 22 – Sakai 22+Beta – One Course</a:t>
            </a:r>
          </a:p>
          <a:p>
            <a:r>
              <a:rPr lang="en-US" dirty="0"/>
              <a:t>Winter 23 – Sakai 23+Beta – Three Courses</a:t>
            </a:r>
          </a:p>
          <a:p>
            <a:r>
              <a:rPr lang="en-US" dirty="0"/>
              <a:t>Summer 2023 – Released in Sakai 23</a:t>
            </a:r>
          </a:p>
        </p:txBody>
      </p:sp>
    </p:spTree>
    <p:extLst>
      <p:ext uri="{BB962C8B-B14F-4D97-AF65-F5344CB8AC3E}">
        <p14:creationId xmlns:p14="http://schemas.microsoft.com/office/powerpoint/2010/main" val="41157168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5F280-EE9D-5D98-1498-0B1973C2ECE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250825"/>
            <a:ext cx="8126413" cy="857250"/>
          </a:xfrm>
        </p:spPr>
        <p:txBody>
          <a:bodyPr>
            <a:norm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plus.sakaicloud.com</a:t>
            </a:r>
            <a:r>
              <a:rPr lang="en-US" dirty="0"/>
              <a:t> – Beta Ready </a:t>
            </a:r>
          </a:p>
        </p:txBody>
      </p:sp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76AFFD2-4108-F432-9305-D3B1C56F65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268016"/>
            <a:ext cx="6154341" cy="3317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61042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9B96A-3056-B909-3B03-0E102A306F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SakaiPlus</a:t>
            </a:r>
            <a:r>
              <a:rPr lang="en-US" dirty="0"/>
              <a:t> Philosophy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E8F4CF-52B2-DEFC-C5C9-5C179D8A53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 local customization</a:t>
            </a:r>
          </a:p>
          <a:p>
            <a:r>
              <a:rPr lang="en-US" dirty="0"/>
              <a:t>Easy Upgrades</a:t>
            </a:r>
          </a:p>
          <a:p>
            <a:r>
              <a:rPr lang="en-US" dirty="0"/>
              <a:t>AMI Subscription</a:t>
            </a:r>
          </a:p>
        </p:txBody>
      </p:sp>
      <p:pic>
        <p:nvPicPr>
          <p:cNvPr id="4" name="Picture 3" descr="A picture containing text, book, different&#10;&#10;Description automatically generated">
            <a:extLst>
              <a:ext uri="{FF2B5EF4-FFF2-40B4-BE49-F238E27FC236}">
                <a16:creationId xmlns:a16="http://schemas.microsoft.com/office/drawing/2014/main" id="{ABB0FCAD-F131-817E-E2BD-CE4892052A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7437" y="770930"/>
            <a:ext cx="3686226" cy="3550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2673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BE1139-E229-9936-7967-253F84EAD7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Living inside the Enterprise LMS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6DD7D4-95D8-DF88-332B-314C7FFE9B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Upgrade early and often – track the latest</a:t>
            </a:r>
          </a:p>
          <a:p>
            <a:r>
              <a:rPr lang="en-US" dirty="0"/>
              <a:t>Less concern regarding performance and scaling</a:t>
            </a:r>
          </a:p>
          <a:p>
            <a:r>
              <a:rPr lang="en-US" dirty="0"/>
              <a:t>No standup meetings </a:t>
            </a:r>
            <a:r>
              <a:rPr lang="en-US" dirty="0">
                <a:sym typeface="Wingdings" pitchFamily="2" charset="2"/>
              </a:rPr>
              <a:t></a:t>
            </a:r>
            <a:endParaRPr lang="en-US" dirty="0"/>
          </a:p>
          <a:p>
            <a:r>
              <a:rPr lang="en-US" dirty="0"/>
              <a:t>Always can fall back to the enterprise LMS – Hybrid (Screen shot of modules - from Fall 23)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96110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D1E2F468-4257-7789-836F-4ACD73C13E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921" r="45104"/>
          <a:stretch/>
        </p:blipFill>
        <p:spPr>
          <a:xfrm>
            <a:off x="274674" y="616148"/>
            <a:ext cx="4026043" cy="4200526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B715B718-7034-A252-A7E2-9E9EFA5535A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921" r="45104"/>
          <a:stretch/>
        </p:blipFill>
        <p:spPr>
          <a:xfrm>
            <a:off x="4482883" y="541138"/>
            <a:ext cx="4097936" cy="427553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DADB393-27ED-2FC3-FF0D-540728D57C04}"/>
              </a:ext>
            </a:extLst>
          </p:cNvPr>
          <p:cNvSpPr txBox="1"/>
          <p:nvPr/>
        </p:nvSpPr>
        <p:spPr>
          <a:xfrm>
            <a:off x="3204376" y="4754851"/>
            <a:ext cx="1812900" cy="2616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rgbClr val="003B71"/>
                </a:solidFill>
                <a:latin typeface="Gotham" pitchFamily="2" charset="0"/>
              </a:rPr>
              <a:t>#NERCOMP23</a:t>
            </a:r>
          </a:p>
        </p:txBody>
      </p:sp>
    </p:spTree>
    <p:extLst>
      <p:ext uri="{BB962C8B-B14F-4D97-AF65-F5344CB8AC3E}">
        <p14:creationId xmlns:p14="http://schemas.microsoft.com/office/powerpoint/2010/main" val="13241786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6781</TotalTime>
  <Words>412</Words>
  <Application>Microsoft Macintosh PowerPoint</Application>
  <PresentationFormat>On-screen Show (16:9)</PresentationFormat>
  <Paragraphs>60</Paragraphs>
  <Slides>16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Gotham</vt:lpstr>
      <vt:lpstr>Arial</vt:lpstr>
      <vt:lpstr>Calibri</vt:lpstr>
      <vt:lpstr>Calibri Light</vt:lpstr>
      <vt:lpstr>Office Theme</vt:lpstr>
      <vt:lpstr>Adding SakaiPlus to Your Current LMS</vt:lpstr>
      <vt:lpstr>SakaiPlus TL;DR</vt:lpstr>
      <vt:lpstr>One Year Ago</vt:lpstr>
      <vt:lpstr>Dr. Chuck</vt:lpstr>
      <vt:lpstr>SakaiPlus @ University of Michigan </vt:lpstr>
      <vt:lpstr>https://plus.sakaicloud.com – Beta Ready </vt:lpstr>
      <vt:lpstr>SakaiPlus Philosophy</vt:lpstr>
      <vt:lpstr>Living inside the Enterprise LMS</vt:lpstr>
      <vt:lpstr>PowerPoint Presentation</vt:lpstr>
      <vt:lpstr>My Fall 22 Modules in Canvas (1/3)</vt:lpstr>
      <vt:lpstr>Campus IT Perspective</vt:lpstr>
      <vt:lpstr>Demo</vt:lpstr>
      <vt:lpstr>Instructor Perspective</vt:lpstr>
      <vt:lpstr>Student Perspective</vt:lpstr>
      <vt:lpstr>My Future Research &gt; 1 LMS</vt:lpstr>
      <vt:lpstr>Questions?</vt:lpstr>
    </vt:vector>
  </TitlesOfParts>
  <Company>EDUCAUSE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Emily Burrows</dc:creator>
  <cp:lastModifiedBy>Severance, Charles</cp:lastModifiedBy>
  <cp:revision>199</cp:revision>
  <cp:lastPrinted>2015-02-02T21:50:40Z</cp:lastPrinted>
  <dcterms:created xsi:type="dcterms:W3CDTF">2013-06-12T15:30:12Z</dcterms:created>
  <dcterms:modified xsi:type="dcterms:W3CDTF">2023-05-25T11:12:05Z</dcterms:modified>
</cp:coreProperties>
</file>

<file path=docProps/thumbnail.jpeg>
</file>